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</p:sldIdLst>
  <p:sldSz cx="7620000" cy="19050000"/>
  <p:notesSz cx="6858000" cy="9144000"/>
  <p:embeddedFontLst>
    <p:embeddedFont>
      <p:font typeface="Peace Sans" charset="1" panose="02000505040000020004"/>
      <p:regular r:id="rId6"/>
    </p:embeddedFont>
    <p:embeddedFont>
      <p:font typeface="Aleo" charset="1" panose="020F0502020204030203"/>
      <p:regular r:id="rId7"/>
      <p:bold r:id="rId8"/>
      <p:italic r:id="rId9"/>
      <p:boldItalic r:id="rId10"/>
    </p:embeddedFont>
    <p:embeddedFont>
      <p:font typeface="Lora" charset="1" panose="00000500000000000000"/>
      <p:regular r:id="rId11"/>
      <p:bold r:id="rId12"/>
      <p:italic r:id="rId13"/>
      <p:boldItalic r:id="rId14"/>
    </p:embeddedFont>
    <p:embeddedFont>
      <p:font typeface="Sifonn" charset="1" panose="00000000000000000000"/>
      <p:regular r:id="rId15"/>
    </p:embeddedFont>
    <p:embeddedFont>
      <p:font typeface="League Gothic" charset="1" panose="00000500000000000000"/>
      <p:regular r:id="rId16"/>
      <p:italic r:id="rId17"/>
    </p:embeddedFont>
    <p:embeddedFont>
      <p:font typeface="Arimo" charset="1" panose="020B0604020202020204"/>
      <p:regular r:id="rId18"/>
      <p:bold r:id="rId19"/>
      <p:italic r:id="rId20"/>
      <p:boldItalic r:id="rId21"/>
    </p:embeddedFont>
    <p:embeddedFont>
      <p:font typeface="Sanchez" charset="1" panose="02000000000000000000"/>
      <p:regular r:id="rId22"/>
      <p:italic r:id="rId23"/>
    </p:embeddedFont>
    <p:embeddedFont>
      <p:font typeface="League Spartan" charset="1" panose="00000800000000000000"/>
      <p:regular r:id="rId24"/>
    </p:embeddedFont>
    <p:embeddedFont>
      <p:font typeface="Montserrat Light" charset="1" panose="00000400000000000000"/>
      <p:regular r:id="rId25"/>
    </p:embeddedFont>
    <p:embeddedFont>
      <p:font typeface="Bodoni FLF" charset="1" panose="02000606090000020003"/>
      <p:regular r:id="rId26"/>
      <p:bold r:id="rId27"/>
      <p:italic r:id="rId28"/>
      <p:boldItalic r:id="rId29"/>
    </p:embeddedFont>
    <p:embeddedFont>
      <p:font typeface="Abhaya Libre Regular" charset="1" panose="0200050300000000000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217" y="9547615"/>
            <a:ext cx="7590341" cy="281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b="true" sz="1800" spc="158">
                <a:solidFill>
                  <a:srgbClr val="F8F5E8"/>
                </a:solidFill>
                <a:latin typeface="Sifonn"/>
              </a:rPr>
              <a:t>ANA GILJACA, SABRI MULLER EN ZOË BAKX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14388" y="359336"/>
            <a:ext cx="6096000" cy="268224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634787" y="2538709"/>
            <a:ext cx="4350426" cy="604225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894003">
            <a:off x="-786936" y="11547866"/>
            <a:ext cx="3712180" cy="152812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5178863">
            <a:off x="504856" y="14579586"/>
            <a:ext cx="3781165" cy="155651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4519428">
            <a:off x="1971805" y="17509741"/>
            <a:ext cx="3781165" cy="1556519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28739" y="11563515"/>
            <a:ext cx="7590341" cy="49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b="true" sz="3200" spc="281">
                <a:solidFill>
                  <a:srgbClr val="F8F5E8"/>
                </a:solidFill>
                <a:latin typeface="Sifonn"/>
              </a:rPr>
              <a:t>ENQUETE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24442" y="12249315"/>
            <a:ext cx="7590341" cy="49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b="true" sz="3200" spc="281">
                <a:solidFill>
                  <a:srgbClr val="F8F5E8"/>
                </a:solidFill>
                <a:latin typeface="Sifonn"/>
              </a:rPr>
              <a:t>CONCLUSIE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19642" y="10934865"/>
            <a:ext cx="7590341" cy="496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b="true" sz="3200" spc="281">
                <a:solidFill>
                  <a:srgbClr val="F8F5E8"/>
                </a:solidFill>
                <a:latin typeface="Sifonn"/>
              </a:rPr>
              <a:t>DE OPDRACHT 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89677" y="13421145"/>
            <a:ext cx="6248079" cy="5580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5894003">
            <a:off x="-786936" y="11547866"/>
            <a:ext cx="3712180" cy="15281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5178863">
            <a:off x="504856" y="14579586"/>
            <a:ext cx="3781165" cy="155651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4519428">
            <a:off x="1971805" y="17509741"/>
            <a:ext cx="3781165" cy="155651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89677" y="13421145"/>
            <a:ext cx="6248079" cy="558034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598910" y="847725"/>
            <a:ext cx="6526955" cy="782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b="true" sz="5735" spc="516">
                <a:solidFill>
                  <a:srgbClr val="F8F5E8"/>
                </a:solidFill>
                <a:latin typeface="Sifonn"/>
              </a:rPr>
              <a:t>DE OPDRACHT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86633" y="2618481"/>
            <a:ext cx="5613970" cy="1164790"/>
            <a:chOff x="0" y="0"/>
            <a:chExt cx="7485293" cy="155305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485293" cy="1031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337"/>
                </a:lnSpc>
              </a:pPr>
              <a:r>
                <a:rPr lang="en-US" sz="4875">
                  <a:solidFill>
                    <a:srgbClr val="00B5B4"/>
                  </a:solidFill>
                  <a:latin typeface="League Spartan"/>
                </a:rPr>
                <a:t>NICO DE JONG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90774"/>
              <a:ext cx="748529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40"/>
                </a:lnSpc>
              </a:pPr>
              <a:r>
                <a:rPr lang="en-US" sz="2100">
                  <a:solidFill>
                    <a:srgbClr val="00B5B4"/>
                  </a:solidFill>
                  <a:latin typeface="Sanchez"/>
                </a:rPr>
                <a:t>Marketing &amp; Sales Manager</a:t>
              </a:r>
            </a:p>
          </p:txBody>
        </p:sp>
      </p:grpSp>
      <p:sp>
        <p:nvSpPr>
          <p:cNvPr name="AutoShape 10" id="10"/>
          <p:cNvSpPr/>
          <p:nvPr/>
        </p:nvSpPr>
        <p:spPr>
          <a:xfrm rot="0">
            <a:off x="762000" y="1809750"/>
            <a:ext cx="6200775" cy="47625"/>
          </a:xfrm>
          <a:prstGeom prst="rect">
            <a:avLst/>
          </a:prstGeom>
          <a:solidFill>
            <a:srgbClr val="00B5B4"/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762000" y="5476875"/>
            <a:ext cx="6096000" cy="4593359"/>
            <a:chOff x="0" y="0"/>
            <a:chExt cx="8128000" cy="612447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0"/>
              <a:ext cx="8620393" cy="5347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32"/>
                </a:lnSpc>
              </a:pPr>
              <a:r>
                <a:rPr lang="en-US" b="true" sz="4800">
                  <a:solidFill>
                    <a:srgbClr val="F8F5E8"/>
                  </a:solidFill>
                  <a:latin typeface="Bodoni FLF"/>
                </a:rPr>
                <a:t>ZOEK UIT WAT DE DOELGROEP VAN 15/20 JAAR VAN JEANS, EN IN HET SPECIEFIEKE G-STAR JEANS VINDT.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14698" y="5773972"/>
              <a:ext cx="7390997" cy="4010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89"/>
                </a:lnSpc>
              </a:pPr>
              <a:r>
                <a:rPr lang="en-US" sz="2100" spc="132">
                  <a:solidFill>
                    <a:srgbClr val="F8F5E8"/>
                  </a:solidFill>
                  <a:latin typeface="Abhaya Libre Regular"/>
                </a:rPr>
                <a:t>ONDERZOEKS- OPDRACHT.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89303" y="4466633"/>
            <a:ext cx="6448826" cy="6301793"/>
            <a:chOff x="0" y="0"/>
            <a:chExt cx="1948864" cy="1904431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948864" cy="1904430"/>
            </a:xfrm>
            <a:custGeom>
              <a:avLst/>
              <a:gdLst/>
              <a:ahLst/>
              <a:cxnLst/>
              <a:rect r="r" b="b" t="t" l="l"/>
              <a:pathLst>
                <a:path h="1904430" w="1948864">
                  <a:moveTo>
                    <a:pt x="0" y="0"/>
                  </a:moveTo>
                  <a:lnTo>
                    <a:pt x="0" y="1904430"/>
                  </a:lnTo>
                  <a:lnTo>
                    <a:pt x="1948864" y="1904430"/>
                  </a:lnTo>
                  <a:lnTo>
                    <a:pt x="1948864" y="0"/>
                  </a:lnTo>
                  <a:lnTo>
                    <a:pt x="0" y="0"/>
                  </a:lnTo>
                  <a:close/>
                  <a:moveTo>
                    <a:pt x="1887904" y="1843470"/>
                  </a:moveTo>
                  <a:lnTo>
                    <a:pt x="59690" y="1843470"/>
                  </a:lnTo>
                  <a:lnTo>
                    <a:pt x="59690" y="59690"/>
                  </a:lnTo>
                  <a:lnTo>
                    <a:pt x="1887904" y="59690"/>
                  </a:lnTo>
                  <a:lnTo>
                    <a:pt x="1887904" y="1843470"/>
                  </a:lnTo>
                  <a:close/>
                </a:path>
              </a:pathLst>
            </a:custGeom>
            <a:solidFill>
              <a:srgbClr val="F8F5E8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99233" y="3571508"/>
            <a:ext cx="447675" cy="152400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AutoShape 3" id="3"/>
          <p:cNvSpPr/>
          <p:nvPr/>
        </p:nvSpPr>
        <p:spPr>
          <a:xfrm rot="0">
            <a:off x="4041387" y="3571508"/>
            <a:ext cx="447675" cy="152400"/>
          </a:xfrm>
          <a:prstGeom prst="rect">
            <a:avLst/>
          </a:prstGeom>
          <a:solidFill>
            <a:srgbClr val="5271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934416" y="3516171"/>
            <a:ext cx="1114425" cy="253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18"/>
              </a:lnSpc>
            </a:pPr>
            <a:r>
              <a:rPr lang="en-US" b="true" sz="1572">
                <a:solidFill>
                  <a:srgbClr val="F8F5E8"/>
                </a:solidFill>
                <a:latin typeface="Sifonn"/>
              </a:rPr>
              <a:t>VROUW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82530" y="3516171"/>
            <a:ext cx="752475" cy="249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49"/>
              </a:lnSpc>
            </a:pPr>
            <a:r>
              <a:rPr lang="en-US" b="true" sz="1572">
                <a:solidFill>
                  <a:srgbClr val="F8F5E8"/>
                </a:solidFill>
                <a:latin typeface="Sifonn"/>
              </a:rPr>
              <a:t>MAN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25522" y="1054846"/>
            <a:ext cx="6372225" cy="905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7"/>
              </a:lnSpc>
            </a:pPr>
            <a:r>
              <a:rPr lang="en-US" b="true" sz="6603" spc="594">
                <a:solidFill>
                  <a:srgbClr val="F8F5E8"/>
                </a:solidFill>
                <a:latin typeface="Sifonn"/>
              </a:rPr>
              <a:t>JEANS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280527" y="4868079"/>
            <a:ext cx="2528381" cy="1922930"/>
            <a:chOff x="0" y="0"/>
            <a:chExt cx="2782874" cy="2116481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782874" cy="2116481"/>
            </a:xfrm>
            <a:custGeom>
              <a:avLst/>
              <a:gdLst/>
              <a:ahLst/>
              <a:cxnLst/>
              <a:rect r="r" b="b" t="t" l="l"/>
              <a:pathLst>
                <a:path h="2116481" w="2782874">
                  <a:moveTo>
                    <a:pt x="0" y="0"/>
                  </a:moveTo>
                  <a:lnTo>
                    <a:pt x="0" y="2116481"/>
                  </a:lnTo>
                  <a:lnTo>
                    <a:pt x="2782874" y="2116481"/>
                  </a:lnTo>
                  <a:lnTo>
                    <a:pt x="2782874" y="0"/>
                  </a:lnTo>
                  <a:lnTo>
                    <a:pt x="0" y="0"/>
                  </a:lnTo>
                  <a:close/>
                  <a:moveTo>
                    <a:pt x="2721914" y="2055521"/>
                  </a:moveTo>
                  <a:lnTo>
                    <a:pt x="59690" y="2055521"/>
                  </a:lnTo>
                  <a:lnTo>
                    <a:pt x="59690" y="59690"/>
                  </a:lnTo>
                  <a:lnTo>
                    <a:pt x="2721914" y="59690"/>
                  </a:lnTo>
                  <a:lnTo>
                    <a:pt x="2721914" y="2055521"/>
                  </a:lnTo>
                  <a:close/>
                </a:path>
              </a:pathLst>
            </a:custGeom>
            <a:solidFill>
              <a:srgbClr val="F8F5E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581736" y="5289763"/>
            <a:ext cx="1925962" cy="1108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b="true" sz="2122">
                <a:solidFill>
                  <a:srgbClr val="F8F5E8"/>
                </a:solidFill>
                <a:latin typeface="Sifonn"/>
              </a:rPr>
              <a:t>DEELNAME AAN DE ENQUÊTE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2939" y="2235761"/>
            <a:ext cx="7058210" cy="32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 DE SHOP-GEWOONTES VAN JONGEREN...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95987" y="14038231"/>
            <a:ext cx="6366788" cy="307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b="true" sz="2122">
                <a:solidFill>
                  <a:srgbClr val="F8F5E8"/>
                </a:solidFill>
                <a:latin typeface="Sifonn"/>
              </a:rPr>
              <a:t>HOEVEEL GELD BESTEED JE AAN JEANS ?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75601" y="4648200"/>
            <a:ext cx="4691962" cy="3089700"/>
            <a:chOff x="0" y="0"/>
            <a:chExt cx="6255950" cy="41196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5217526" y="3389562"/>
              <a:ext cx="1038423" cy="730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F8F5E8"/>
                  </a:solidFill>
                  <a:latin typeface="Arimo"/>
                </a:rPr>
                <a:t>VROUW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F8F5E8"/>
                  </a:solidFill>
                  <a:latin typeface="Arimo"/>
                </a:rPr>
                <a:t>67.7%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85683"/>
              <a:ext cx="768152" cy="730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F8F5E8"/>
                  </a:solidFill>
                  <a:latin typeface="Arimo"/>
                </a:rPr>
                <a:t>MAN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b="true">
                  <a:solidFill>
                    <a:srgbClr val="F8F5E8"/>
                  </a:solidFill>
                  <a:latin typeface="Arimo"/>
                </a:rPr>
                <a:t>32.3%</a:t>
              </a:r>
            </a:p>
          </p:txBody>
        </p: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524347" y="0"/>
              <a:ext cx="4552909" cy="4038944"/>
              <a:chOff x="-12700" y="-12700"/>
              <a:chExt cx="25400" cy="2540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-11654" y="-12700"/>
                <a:ext cx="25099" cy="26640"/>
              </a:xfrm>
              <a:custGeom>
                <a:avLst/>
                <a:gdLst/>
                <a:ahLst/>
                <a:cxnLst/>
                <a:rect r="r" b="b" t="t" l="l"/>
                <a:pathLst>
                  <a:path h="26640" w="25099">
                    <a:moveTo>
                      <a:pt x="11654" y="0"/>
                    </a:moveTo>
                    <a:lnTo>
                      <a:pt x="11654" y="0"/>
                    </a:lnTo>
                    <a:cubicBezTo>
                      <a:pt x="18002" y="0"/>
                      <a:pt x="23374" y="4687"/>
                      <a:pt x="24236" y="10975"/>
                    </a:cubicBezTo>
                    <a:cubicBezTo>
                      <a:pt x="25098" y="17264"/>
                      <a:pt x="21185" y="23223"/>
                      <a:pt x="15071" y="24932"/>
                    </a:cubicBezTo>
                    <a:cubicBezTo>
                      <a:pt x="8958" y="26640"/>
                      <a:pt x="2522" y="23572"/>
                      <a:pt x="0" y="17747"/>
                    </a:cubicBezTo>
                    <a:lnTo>
                      <a:pt x="11654" y="12700"/>
                    </a:lnTo>
                    <a:close/>
                  </a:path>
                </a:pathLst>
              </a:custGeom>
              <a:solidFill>
                <a:srgbClr val="00B5B4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>
                <a:off x="-13331" y="-12700"/>
                <a:ext cx="13331" cy="18323"/>
              </a:xfrm>
              <a:custGeom>
                <a:avLst/>
                <a:gdLst/>
                <a:ahLst/>
                <a:cxnLst/>
                <a:rect r="r" b="b" t="t" l="l"/>
                <a:pathLst>
                  <a:path h="18323" w="13331">
                    <a:moveTo>
                      <a:pt x="1944" y="18323"/>
                    </a:moveTo>
                    <a:cubicBezTo>
                      <a:pt x="0" y="14387"/>
                      <a:pt x="227" y="9726"/>
                      <a:pt x="2544" y="5997"/>
                    </a:cubicBezTo>
                    <a:cubicBezTo>
                      <a:pt x="4861" y="2268"/>
                      <a:pt x="8940" y="0"/>
                      <a:pt x="13330" y="0"/>
                    </a:cubicBezTo>
                    <a:lnTo>
                      <a:pt x="13331" y="12700"/>
                    </a:lnTo>
                    <a:close/>
                  </a:path>
                </a:pathLst>
              </a:custGeom>
              <a:solidFill>
                <a:srgbClr val="374486"/>
              </a:solidFill>
            </p:spPr>
          </p:sp>
        </p:grpSp>
      </p:grpSp>
      <p:sp>
        <p:nvSpPr>
          <p:cNvPr name="AutoShape 18" id="18"/>
          <p:cNvSpPr/>
          <p:nvPr/>
        </p:nvSpPr>
        <p:spPr>
          <a:xfrm rot="0">
            <a:off x="762000" y="3162300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AutoShape 19" id="19"/>
          <p:cNvSpPr/>
          <p:nvPr/>
        </p:nvSpPr>
        <p:spPr>
          <a:xfrm rot="0">
            <a:off x="762000" y="4038600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AutoShape 20" id="20"/>
          <p:cNvSpPr/>
          <p:nvPr/>
        </p:nvSpPr>
        <p:spPr>
          <a:xfrm rot="0">
            <a:off x="842006" y="13981081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AutoShape 21" id="21"/>
          <p:cNvSpPr/>
          <p:nvPr/>
        </p:nvSpPr>
        <p:spPr>
          <a:xfrm rot="0">
            <a:off x="762000" y="8020050"/>
            <a:ext cx="6200775" cy="47625"/>
          </a:xfrm>
          <a:prstGeom prst="rect">
            <a:avLst/>
          </a:prstGeom>
          <a:solidFill>
            <a:srgbClr val="00B5B4"/>
          </a:solidFill>
        </p:spPr>
      </p:sp>
      <p:grpSp>
        <p:nvGrpSpPr>
          <p:cNvPr name="Group 22" id="22"/>
          <p:cNvGrpSpPr/>
          <p:nvPr/>
        </p:nvGrpSpPr>
        <p:grpSpPr>
          <a:xfrm rot="0">
            <a:off x="1358658" y="8968377"/>
            <a:ext cx="5007459" cy="5060329"/>
            <a:chOff x="0" y="0"/>
            <a:chExt cx="6676612" cy="6747106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5854954" y="4867914"/>
              <a:ext cx="821658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20/40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32.8%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4881584" y="346800"/>
              <a:ext cx="821658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0/20 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17.9%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571867" y="5903311"/>
              <a:ext cx="821658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40/60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14.9%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3789103"/>
              <a:ext cx="821658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60/80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11.8%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65442" y="1752293"/>
              <a:ext cx="908148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80/100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8.7%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2459832" y="-57150"/>
              <a:ext cx="665976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120+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7.7%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001025" y="565294"/>
              <a:ext cx="1072480" cy="8437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100/120</a:t>
              </a:r>
            </a:p>
            <a:p>
              <a:pPr algn="ctr">
                <a:lnSpc>
                  <a:spcPts val="2520"/>
                </a:lnSpc>
              </a:pPr>
              <a:r>
                <a:rPr lang="en-US" b="true" sz="1800" i="true">
                  <a:solidFill>
                    <a:srgbClr val="F8F5E8"/>
                  </a:solidFill>
                  <a:latin typeface="Arimo"/>
                </a:rPr>
                <a:t>6.2%</a:t>
              </a:r>
            </a:p>
          </p:txBody>
        </p:sp>
        <p:grpSp>
          <p:nvGrpSpPr>
            <p:cNvPr name="Group 30" id="30"/>
            <p:cNvGrpSpPr>
              <a:grpSpLocks noChangeAspect="true"/>
            </p:cNvGrpSpPr>
            <p:nvPr/>
          </p:nvGrpSpPr>
          <p:grpSpPr>
            <a:xfrm rot="0">
              <a:off x="973005" y="939218"/>
              <a:ext cx="5189420" cy="5189420"/>
              <a:chOff x="-12700" y="-12700"/>
              <a:chExt cx="25400" cy="25400"/>
            </a:xfrm>
          </p:grpSpPr>
          <p:sp>
            <p:nvSpPr>
              <p:cNvPr name="Freeform 31" id="31"/>
              <p:cNvSpPr/>
              <p:nvPr/>
            </p:nvSpPr>
            <p:spPr>
              <a:xfrm>
                <a:off x="0" y="-12700"/>
                <a:ext cx="1171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11717">
                    <a:moveTo>
                      <a:pt x="0" y="0"/>
                    </a:moveTo>
                    <a:lnTo>
                      <a:pt x="0" y="0"/>
                    </a:lnTo>
                    <a:cubicBezTo>
                      <a:pt x="5121" y="0"/>
                      <a:pt x="9741" y="3076"/>
                      <a:pt x="11717" y="780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7E5D4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>
                <a:off x="-1192" y="-5479"/>
                <a:ext cx="14623" cy="18553"/>
              </a:xfrm>
              <a:custGeom>
                <a:avLst/>
                <a:gdLst/>
                <a:ahLst/>
                <a:cxnLst/>
                <a:rect r="r" b="b" t="t" l="l"/>
                <a:pathLst>
                  <a:path h="18553" w="14623">
                    <a:moveTo>
                      <a:pt x="12649" y="0"/>
                    </a:moveTo>
                    <a:cubicBezTo>
                      <a:pt x="14623" y="4127"/>
                      <a:pt x="14225" y="8996"/>
                      <a:pt x="11606" y="12748"/>
                    </a:cubicBezTo>
                    <a:cubicBezTo>
                      <a:pt x="8988" y="16499"/>
                      <a:pt x="4555" y="18552"/>
                      <a:pt x="0" y="18123"/>
                    </a:cubicBezTo>
                    <a:lnTo>
                      <a:pt x="1192" y="5479"/>
                    </a:lnTo>
                    <a:close/>
                  </a:path>
                </a:pathLst>
              </a:custGeom>
              <a:solidFill>
                <a:srgbClr val="00D3DA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>
                <a:off x="-10889" y="0"/>
                <a:ext cx="10889" cy="12688"/>
              </a:xfrm>
              <a:custGeom>
                <a:avLst/>
                <a:gdLst/>
                <a:ahLst/>
                <a:cxnLst/>
                <a:rect r="r" b="b" t="t" l="l"/>
                <a:pathLst>
                  <a:path h="12688" w="10889">
                    <a:moveTo>
                      <a:pt x="10331" y="12688"/>
                    </a:moveTo>
                    <a:cubicBezTo>
                      <a:pt x="6073" y="12500"/>
                      <a:pt x="2193" y="10190"/>
                      <a:pt x="0" y="6536"/>
                    </a:cubicBezTo>
                    <a:lnTo>
                      <a:pt x="10889" y="0"/>
                    </a:lnTo>
                    <a:close/>
                  </a:path>
                </a:pathLst>
              </a:custGeom>
              <a:solidFill>
                <a:srgbClr val="00C0DD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>
                <a:off x="-13122" y="-2533"/>
                <a:ext cx="13122" cy="9605"/>
              </a:xfrm>
              <a:custGeom>
                <a:avLst/>
                <a:gdLst/>
                <a:ahLst/>
                <a:cxnLst/>
                <a:rect r="r" b="b" t="t" l="l"/>
                <a:pathLst>
                  <a:path h="9605" w="13122">
                    <a:moveTo>
                      <a:pt x="2573" y="9605"/>
                    </a:moveTo>
                    <a:cubicBezTo>
                      <a:pt x="683" y="6786"/>
                      <a:pt x="0" y="3327"/>
                      <a:pt x="677" y="0"/>
                    </a:cubicBezTo>
                    <a:lnTo>
                      <a:pt x="13122" y="2533"/>
                    </a:lnTo>
                    <a:close/>
                  </a:path>
                </a:pathLst>
              </a:custGeom>
              <a:solidFill>
                <a:srgbClr val="00ADDD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>
                <a:off x="-12556" y="-8633"/>
                <a:ext cx="12556" cy="8633"/>
              </a:xfrm>
              <a:custGeom>
                <a:avLst/>
                <a:gdLst/>
                <a:ahLst/>
                <a:cxnLst/>
                <a:rect r="r" b="b" t="t" l="l"/>
                <a:pathLst>
                  <a:path h="8633" w="12556">
                    <a:moveTo>
                      <a:pt x="0" y="6725"/>
                    </a:moveTo>
                    <a:cubicBezTo>
                      <a:pt x="382" y="4209"/>
                      <a:pt x="1512" y="1866"/>
                      <a:pt x="3241" y="0"/>
                    </a:cubicBezTo>
                    <a:lnTo>
                      <a:pt x="12556" y="8633"/>
                    </a:lnTo>
                    <a:close/>
                  </a:path>
                </a:pathLst>
              </a:custGeom>
              <a:solidFill>
                <a:srgbClr val="0099D8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>
                <a:off x="-9734" y="-11524"/>
                <a:ext cx="9734" cy="11524"/>
              </a:xfrm>
              <a:custGeom>
                <a:avLst/>
                <a:gdLst/>
                <a:ahLst/>
                <a:cxnLst/>
                <a:rect r="r" b="b" t="t" l="l"/>
                <a:pathLst>
                  <a:path h="11524" w="9734">
                    <a:moveTo>
                      <a:pt x="0" y="3367"/>
                    </a:moveTo>
                    <a:cubicBezTo>
                      <a:pt x="1199" y="1935"/>
                      <a:pt x="2701" y="786"/>
                      <a:pt x="4396" y="0"/>
                    </a:cubicBezTo>
                    <a:lnTo>
                      <a:pt x="9734" y="11524"/>
                    </a:lnTo>
                    <a:close/>
                  </a:path>
                </a:pathLst>
              </a:custGeom>
              <a:solidFill>
                <a:srgbClr val="2084CE"/>
              </a:solidFill>
            </p:spPr>
          </p:sp>
          <p:sp>
            <p:nvSpPr>
              <p:cNvPr name="Freeform 37" id="37"/>
              <p:cNvSpPr/>
              <p:nvPr/>
            </p:nvSpPr>
            <p:spPr>
              <a:xfrm>
                <a:off x="-5907" y="-12700"/>
                <a:ext cx="5907" cy="12700"/>
              </a:xfrm>
              <a:custGeom>
                <a:avLst/>
                <a:gdLst/>
                <a:ahLst/>
                <a:cxnLst/>
                <a:rect r="r" b="b" t="t" l="l"/>
                <a:pathLst>
                  <a:path h="12700" w="5907">
                    <a:moveTo>
                      <a:pt x="0" y="1458"/>
                    </a:moveTo>
                    <a:cubicBezTo>
                      <a:pt x="1821" y="500"/>
                      <a:pt x="3848" y="0"/>
                      <a:pt x="5906" y="0"/>
                    </a:cubicBezTo>
                    <a:lnTo>
                      <a:pt x="5907" y="12700"/>
                    </a:lnTo>
                    <a:close/>
                  </a:path>
                </a:pathLst>
              </a:custGeom>
              <a:solidFill>
                <a:srgbClr val="436EBE"/>
              </a:solidFill>
            </p:spPr>
          </p:sp>
        </p:grpSp>
      </p:grpSp>
      <p:sp>
        <p:nvSpPr>
          <p:cNvPr name="TextBox 38" id="38"/>
          <p:cNvSpPr txBox="true"/>
          <p:nvPr/>
        </p:nvSpPr>
        <p:spPr>
          <a:xfrm rot="0">
            <a:off x="842006" y="8112145"/>
            <a:ext cx="6040762" cy="73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b="true" sz="2122">
                <a:solidFill>
                  <a:srgbClr val="F8F5E8"/>
                </a:solidFill>
                <a:latin typeface="Sifonn"/>
              </a:rPr>
              <a:t>HOEVEEL GELD BESTEED JE MAANDELIJKS AAN KLEDING?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1598238" y="14532049"/>
            <a:ext cx="4886298" cy="4150693"/>
            <a:chOff x="0" y="0"/>
            <a:chExt cx="6515064" cy="5534258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5709670" y="2559956"/>
              <a:ext cx="805393" cy="771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0/30</a:t>
              </a:r>
            </a:p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48.7%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4121945"/>
              <a:ext cx="805393" cy="771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30/50</a:t>
              </a:r>
            </a:p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36.9%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1347538" y="-47625"/>
              <a:ext cx="805393" cy="771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50+</a:t>
              </a:r>
            </a:p>
            <a:p>
              <a:pPr algn="ctr">
                <a:lnSpc>
                  <a:spcPts val="2348"/>
                </a:lnSpc>
              </a:pPr>
              <a:r>
                <a:rPr lang="en-US" b="true" sz="1677" i="true">
                  <a:solidFill>
                    <a:srgbClr val="F8F5E8"/>
                  </a:solidFill>
                  <a:latin typeface="Arimo"/>
                </a:rPr>
                <a:t>14.4%</a:t>
              </a:r>
            </a:p>
          </p:txBody>
        </p:sp>
        <p:grpSp>
          <p:nvGrpSpPr>
            <p:cNvPr name="Group 43" id="43"/>
            <p:cNvGrpSpPr>
              <a:grpSpLocks noChangeAspect="true"/>
            </p:cNvGrpSpPr>
            <p:nvPr/>
          </p:nvGrpSpPr>
          <p:grpSpPr>
            <a:xfrm rot="0">
              <a:off x="637214" y="653087"/>
              <a:ext cx="4881171" cy="4881171"/>
              <a:chOff x="-12700" y="-12700"/>
              <a:chExt cx="25400" cy="25400"/>
            </a:xfrm>
          </p:grpSpPr>
          <p:sp>
            <p:nvSpPr>
              <p:cNvPr name="Freeform 44" id="44"/>
              <p:cNvSpPr/>
              <p:nvPr/>
            </p:nvSpPr>
            <p:spPr>
              <a:xfrm>
                <a:off x="0" y="-12700"/>
                <a:ext cx="12808" cy="25394"/>
              </a:xfrm>
              <a:custGeom>
                <a:avLst/>
                <a:gdLst/>
                <a:ahLst/>
                <a:cxnLst/>
                <a:rect r="r" b="b" t="t" l="l"/>
                <a:pathLst>
                  <a:path h="25394" w="12808">
                    <a:moveTo>
                      <a:pt x="0" y="0"/>
                    </a:moveTo>
                    <a:lnTo>
                      <a:pt x="0" y="0"/>
                    </a:lnTo>
                    <a:cubicBezTo>
                      <a:pt x="6936" y="0"/>
                      <a:pt x="12589" y="5564"/>
                      <a:pt x="12698" y="12499"/>
                    </a:cubicBezTo>
                    <a:cubicBezTo>
                      <a:pt x="12808" y="19434"/>
                      <a:pt x="7334" y="25174"/>
                      <a:pt x="402" y="25394"/>
                    </a:cubicBezTo>
                    <a:lnTo>
                      <a:pt x="201" y="19047"/>
                    </a:lnTo>
                    <a:cubicBezTo>
                      <a:pt x="3667" y="18937"/>
                      <a:pt x="6404" y="16067"/>
                      <a:pt x="6349" y="12599"/>
                    </a:cubicBezTo>
                    <a:cubicBezTo>
                      <a:pt x="6294" y="9132"/>
                      <a:pt x="3468" y="6350"/>
                      <a:pt x="0" y="6350"/>
                    </a:cubicBezTo>
                    <a:close/>
                  </a:path>
                </a:pathLst>
              </a:custGeom>
              <a:solidFill>
                <a:srgbClr val="00B5B4"/>
              </a:solidFill>
            </p:spPr>
          </p:sp>
          <p:sp>
            <p:nvSpPr>
              <p:cNvPr name="Freeform 45" id="45"/>
              <p:cNvSpPr/>
              <p:nvPr/>
            </p:nvSpPr>
            <p:spPr>
              <a:xfrm>
                <a:off x="-13664" y="-8336"/>
                <a:ext cx="14700" cy="21415"/>
              </a:xfrm>
              <a:custGeom>
                <a:avLst/>
                <a:gdLst/>
                <a:ahLst/>
                <a:cxnLst/>
                <a:rect r="r" b="b" t="t" l="l"/>
                <a:pathLst>
                  <a:path h="21415" w="14700">
                    <a:moveTo>
                      <a:pt x="14700" y="20994"/>
                    </a:moveTo>
                    <a:cubicBezTo>
                      <a:pt x="9552" y="21415"/>
                      <a:pt x="4662" y="18677"/>
                      <a:pt x="2331" y="14068"/>
                    </a:cubicBezTo>
                    <a:cubicBezTo>
                      <a:pt x="0" y="9458"/>
                      <a:pt x="692" y="3897"/>
                      <a:pt x="4083" y="0"/>
                    </a:cubicBezTo>
                    <a:lnTo>
                      <a:pt x="8873" y="4168"/>
                    </a:lnTo>
                    <a:cubicBezTo>
                      <a:pt x="7178" y="6116"/>
                      <a:pt x="6832" y="8897"/>
                      <a:pt x="7997" y="11202"/>
                    </a:cubicBezTo>
                    <a:cubicBezTo>
                      <a:pt x="9163" y="13506"/>
                      <a:pt x="11608" y="14876"/>
                      <a:pt x="14182" y="14665"/>
                    </a:cubicBezTo>
                    <a:close/>
                  </a:path>
                </a:pathLst>
              </a:custGeom>
              <a:solidFill>
                <a:srgbClr val="007EAF"/>
              </a:solidFill>
            </p:spPr>
          </p:sp>
          <p:sp>
            <p:nvSpPr>
              <p:cNvPr name="Freeform 46" id="46"/>
              <p:cNvSpPr/>
              <p:nvPr/>
            </p:nvSpPr>
            <p:spPr>
              <a:xfrm>
                <a:off x="-9986" y="-12700"/>
                <a:ext cx="9985" cy="8777"/>
              </a:xfrm>
              <a:custGeom>
                <a:avLst/>
                <a:gdLst/>
                <a:ahLst/>
                <a:cxnLst/>
                <a:rect r="r" b="b" t="t" l="l"/>
                <a:pathLst>
                  <a:path h="8777" w="9985">
                    <a:moveTo>
                      <a:pt x="0" y="4853"/>
                    </a:moveTo>
                    <a:cubicBezTo>
                      <a:pt x="2408" y="1789"/>
                      <a:pt x="6088" y="0"/>
                      <a:pt x="9985" y="0"/>
                    </a:cubicBezTo>
                    <a:lnTo>
                      <a:pt x="9985" y="6350"/>
                    </a:lnTo>
                    <a:cubicBezTo>
                      <a:pt x="8037" y="6350"/>
                      <a:pt x="6197" y="7245"/>
                      <a:pt x="4993" y="8777"/>
                    </a:cubicBezTo>
                    <a:close/>
                  </a:path>
                </a:pathLst>
              </a:custGeom>
              <a:solidFill>
                <a:srgbClr val="374486"/>
              </a:solidFill>
            </p:spPr>
          </p:sp>
        </p:grpSp>
      </p:grpSp>
      <p:grpSp>
        <p:nvGrpSpPr>
          <p:cNvPr name="Group 47" id="47"/>
          <p:cNvGrpSpPr/>
          <p:nvPr/>
        </p:nvGrpSpPr>
        <p:grpSpPr>
          <a:xfrm rot="0">
            <a:off x="4280527" y="4868079"/>
            <a:ext cx="2528381" cy="1922930"/>
            <a:chOff x="0" y="0"/>
            <a:chExt cx="2782874" cy="2116481"/>
          </a:xfrm>
        </p:grpSpPr>
        <p:sp>
          <p:nvSpPr>
            <p:cNvPr name="Freeform 48" id="48"/>
            <p:cNvSpPr/>
            <p:nvPr/>
          </p:nvSpPr>
          <p:spPr>
            <a:xfrm>
              <a:off x="0" y="0"/>
              <a:ext cx="2782874" cy="2116481"/>
            </a:xfrm>
            <a:custGeom>
              <a:avLst/>
              <a:gdLst/>
              <a:ahLst/>
              <a:cxnLst/>
              <a:rect r="r" b="b" t="t" l="l"/>
              <a:pathLst>
                <a:path h="2116481" w="2782874">
                  <a:moveTo>
                    <a:pt x="0" y="0"/>
                  </a:moveTo>
                  <a:lnTo>
                    <a:pt x="0" y="2116481"/>
                  </a:lnTo>
                  <a:lnTo>
                    <a:pt x="2782874" y="2116481"/>
                  </a:lnTo>
                  <a:lnTo>
                    <a:pt x="2782874" y="0"/>
                  </a:lnTo>
                  <a:lnTo>
                    <a:pt x="0" y="0"/>
                  </a:lnTo>
                  <a:close/>
                  <a:moveTo>
                    <a:pt x="2721914" y="2055521"/>
                  </a:moveTo>
                  <a:lnTo>
                    <a:pt x="59690" y="2055521"/>
                  </a:lnTo>
                  <a:lnTo>
                    <a:pt x="59690" y="59690"/>
                  </a:lnTo>
                  <a:lnTo>
                    <a:pt x="2721914" y="59690"/>
                  </a:lnTo>
                  <a:lnTo>
                    <a:pt x="2721914" y="2055521"/>
                  </a:lnTo>
                  <a:close/>
                </a:path>
              </a:pathLst>
            </a:custGeom>
            <a:solidFill>
              <a:srgbClr val="F8F5E8"/>
            </a:solid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4280527" y="4906179"/>
            <a:ext cx="2528381" cy="1922930"/>
            <a:chOff x="0" y="0"/>
            <a:chExt cx="2782874" cy="2116481"/>
          </a:xfrm>
        </p:grpSpPr>
        <p:sp>
          <p:nvSpPr>
            <p:cNvPr name="Freeform 50" id="50"/>
            <p:cNvSpPr/>
            <p:nvPr/>
          </p:nvSpPr>
          <p:spPr>
            <a:xfrm>
              <a:off x="0" y="0"/>
              <a:ext cx="2782874" cy="2116481"/>
            </a:xfrm>
            <a:custGeom>
              <a:avLst/>
              <a:gdLst/>
              <a:ahLst/>
              <a:cxnLst/>
              <a:rect r="r" b="b" t="t" l="l"/>
              <a:pathLst>
                <a:path h="2116481" w="2782874">
                  <a:moveTo>
                    <a:pt x="0" y="0"/>
                  </a:moveTo>
                  <a:lnTo>
                    <a:pt x="0" y="2116481"/>
                  </a:lnTo>
                  <a:lnTo>
                    <a:pt x="2782874" y="2116481"/>
                  </a:lnTo>
                  <a:lnTo>
                    <a:pt x="2782874" y="0"/>
                  </a:lnTo>
                  <a:lnTo>
                    <a:pt x="0" y="0"/>
                  </a:lnTo>
                  <a:close/>
                  <a:moveTo>
                    <a:pt x="2721914" y="2055521"/>
                  </a:moveTo>
                  <a:lnTo>
                    <a:pt x="59690" y="2055521"/>
                  </a:lnTo>
                  <a:lnTo>
                    <a:pt x="59690" y="59690"/>
                  </a:lnTo>
                  <a:lnTo>
                    <a:pt x="2721914" y="59690"/>
                  </a:lnTo>
                  <a:lnTo>
                    <a:pt x="2721914" y="2055521"/>
                  </a:lnTo>
                  <a:close/>
                </a:path>
              </a:pathLst>
            </a:custGeom>
            <a:solidFill>
              <a:srgbClr val="F8F5E8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0895" y="431321"/>
            <a:ext cx="7058210" cy="65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BELANGRIJKE KENMERKEN AAN JEANS VOLGENS DE JONGEREN: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711656" y="322231"/>
            <a:ext cx="6200775" cy="47625"/>
          </a:xfrm>
          <a:prstGeom prst="rect">
            <a:avLst/>
          </a:prstGeom>
          <a:solidFill>
            <a:srgbClr val="00B5B4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503683" y="1250260"/>
            <a:ext cx="6417723" cy="5092961"/>
            <a:chOff x="0" y="0"/>
            <a:chExt cx="8556964" cy="679061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5265689" y="5801201"/>
              <a:ext cx="1800727" cy="989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PASVORM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38.5%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68423"/>
              <a:ext cx="1922652" cy="989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KWALITEIT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30.8%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7347100" y="-47625"/>
              <a:ext cx="1209864" cy="989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KLEUR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24.7%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400204" y="4519951"/>
              <a:ext cx="1050424" cy="9894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MERK</a:t>
              </a:r>
            </a:p>
            <a:p>
              <a:pPr algn="ctr">
                <a:lnSpc>
                  <a:spcPts val="2940"/>
                </a:lnSpc>
              </a:pPr>
              <a:r>
                <a:rPr lang="en-US" sz="2100" b="true">
                  <a:solidFill>
                    <a:srgbClr val="FFFFFF"/>
                  </a:solidFill>
                  <a:latin typeface="Arimo"/>
                </a:rPr>
                <a:t>4.2%</a:t>
              </a:r>
            </a:p>
          </p:txBody>
        </p: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2038314" y="197072"/>
              <a:ext cx="5627273" cy="5627273"/>
              <a:chOff x="-12700" y="-12700"/>
              <a:chExt cx="25400" cy="254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-12700"/>
                <a:ext cx="12804" cy="13110"/>
              </a:xfrm>
              <a:custGeom>
                <a:avLst/>
                <a:gdLst/>
                <a:ahLst/>
                <a:cxnLst/>
                <a:rect r="r" b="b" t="t" l="l"/>
                <a:pathLst>
                  <a:path h="13110" w="12804">
                    <a:moveTo>
                      <a:pt x="0" y="0"/>
                    </a:moveTo>
                    <a:lnTo>
                      <a:pt x="0" y="0"/>
                    </a:lnTo>
                    <a:cubicBezTo>
                      <a:pt x="3439" y="0"/>
                      <a:pt x="6732" y="1395"/>
                      <a:pt x="9124" y="3866"/>
                    </a:cubicBezTo>
                    <a:cubicBezTo>
                      <a:pt x="11516" y="6337"/>
                      <a:pt x="12804" y="9672"/>
                      <a:pt x="12693" y="13110"/>
                    </a:cubicBezTo>
                    <a:lnTo>
                      <a:pt x="6347" y="12905"/>
                    </a:lnTo>
                    <a:cubicBezTo>
                      <a:pt x="6402" y="11186"/>
                      <a:pt x="5758" y="9518"/>
                      <a:pt x="4562" y="8283"/>
                    </a:cubicBezTo>
                    <a:cubicBezTo>
                      <a:pt x="3366" y="7047"/>
                      <a:pt x="1720" y="6350"/>
                      <a:pt x="0" y="6350"/>
                    </a:cubicBezTo>
                    <a:close/>
                  </a:path>
                </a:pathLst>
              </a:custGeom>
              <a:solidFill>
                <a:srgbClr val="37E5D4"/>
              </a:solidFill>
            </p:spPr>
          </p:sp>
          <p:sp>
            <p:nvSpPr>
              <p:cNvPr name="Freeform 11" id="11"/>
              <p:cNvSpPr/>
              <p:nvPr/>
            </p:nvSpPr>
            <p:spPr>
              <a:xfrm>
                <a:off x="-9808" y="-225"/>
                <a:ext cx="22602" cy="14010"/>
              </a:xfrm>
              <a:custGeom>
                <a:avLst/>
                <a:gdLst/>
                <a:ahLst/>
                <a:cxnLst/>
                <a:rect r="r" b="b" t="t" l="l"/>
                <a:pathLst>
                  <a:path h="14010" w="22602">
                    <a:moveTo>
                      <a:pt x="22506" y="0"/>
                    </a:moveTo>
                    <a:cubicBezTo>
                      <a:pt x="22602" y="5402"/>
                      <a:pt x="19269" y="10274"/>
                      <a:pt x="14199" y="12142"/>
                    </a:cubicBezTo>
                    <a:cubicBezTo>
                      <a:pt x="9129" y="14010"/>
                      <a:pt x="3432" y="12466"/>
                      <a:pt x="0" y="8293"/>
                    </a:cubicBezTo>
                    <a:lnTo>
                      <a:pt x="4904" y="4259"/>
                    </a:lnTo>
                    <a:cubicBezTo>
                      <a:pt x="6620" y="6345"/>
                      <a:pt x="9468" y="7117"/>
                      <a:pt x="12003" y="6183"/>
                    </a:cubicBezTo>
                    <a:cubicBezTo>
                      <a:pt x="14538" y="5249"/>
                      <a:pt x="16205" y="2814"/>
                      <a:pt x="16157" y="112"/>
                    </a:cubicBezTo>
                    <a:close/>
                  </a:path>
                </a:pathLst>
              </a:custGeom>
              <a:solidFill>
                <a:srgbClr val="00CADC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>
                <a:off x="-11578" y="2610"/>
                <a:ext cx="6881" cy="5938"/>
              </a:xfrm>
              <a:custGeom>
                <a:avLst/>
                <a:gdLst/>
                <a:ahLst/>
                <a:cxnLst/>
                <a:rect r="r" b="b" t="t" l="l"/>
                <a:pathLst>
                  <a:path h="5938" w="6881">
                    <a:moveTo>
                      <a:pt x="2185" y="5938"/>
                    </a:moveTo>
                    <a:cubicBezTo>
                      <a:pt x="1286" y="4950"/>
                      <a:pt x="549" y="3827"/>
                      <a:pt x="0" y="2610"/>
                    </a:cubicBezTo>
                    <a:lnTo>
                      <a:pt x="5789" y="0"/>
                    </a:lnTo>
                    <a:cubicBezTo>
                      <a:pt x="6064" y="609"/>
                      <a:pt x="6432" y="1170"/>
                      <a:pt x="6882" y="1664"/>
                    </a:cubicBezTo>
                    <a:close/>
                  </a:path>
                </a:pathLst>
              </a:custGeom>
              <a:solidFill>
                <a:srgbClr val="00ADDD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>
                <a:off x="-12088" y="1947"/>
                <a:ext cx="6437" cy="3845"/>
              </a:xfrm>
              <a:custGeom>
                <a:avLst/>
                <a:gdLst/>
                <a:ahLst/>
                <a:cxnLst/>
                <a:rect r="r" b="b" t="t" l="l"/>
                <a:pathLst>
                  <a:path h="3845" w="6437">
                    <a:moveTo>
                      <a:pt x="786" y="3845"/>
                    </a:moveTo>
                    <a:cubicBezTo>
                      <a:pt x="473" y="3235"/>
                      <a:pt x="210" y="2600"/>
                      <a:pt x="0" y="1947"/>
                    </a:cubicBezTo>
                    <a:lnTo>
                      <a:pt x="6044" y="0"/>
                    </a:lnTo>
                    <a:cubicBezTo>
                      <a:pt x="6149" y="326"/>
                      <a:pt x="6280" y="644"/>
                      <a:pt x="6437" y="949"/>
                    </a:cubicBezTo>
                    <a:close/>
                  </a:path>
                </a:pathLst>
              </a:custGeom>
              <a:solidFill>
                <a:srgbClr val="008ED4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>
                <a:off x="-13354" y="-12700"/>
                <a:ext cx="13354" cy="17194"/>
              </a:xfrm>
              <a:custGeom>
                <a:avLst/>
                <a:gdLst/>
                <a:ahLst/>
                <a:cxnLst/>
                <a:rect r="r" b="b" t="t" l="l"/>
                <a:pathLst>
                  <a:path h="17194" w="13354">
                    <a:moveTo>
                      <a:pt x="1476" y="17194"/>
                    </a:moveTo>
                    <a:cubicBezTo>
                      <a:pt x="0" y="13292"/>
                      <a:pt x="534" y="8914"/>
                      <a:pt x="2905" y="5482"/>
                    </a:cubicBezTo>
                    <a:cubicBezTo>
                      <a:pt x="5276" y="2049"/>
                      <a:pt x="9181" y="0"/>
                      <a:pt x="13353" y="0"/>
                    </a:cubicBezTo>
                    <a:lnTo>
                      <a:pt x="13353" y="6350"/>
                    </a:lnTo>
                    <a:cubicBezTo>
                      <a:pt x="11268" y="6350"/>
                      <a:pt x="9315" y="7375"/>
                      <a:pt x="8129" y="9091"/>
                    </a:cubicBezTo>
                    <a:cubicBezTo>
                      <a:pt x="6944" y="10807"/>
                      <a:pt x="6677" y="12996"/>
                      <a:pt x="7415" y="14947"/>
                    </a:cubicBezTo>
                    <a:close/>
                  </a:path>
                </a:pathLst>
              </a:custGeom>
              <a:solidFill>
                <a:srgbClr val="436EBE"/>
              </a:solidFill>
            </p:spPr>
          </p:sp>
        </p:grpSp>
      </p:grpSp>
      <p:sp>
        <p:nvSpPr>
          <p:cNvPr name="AutoShape 15" id="15"/>
          <p:cNvSpPr/>
          <p:nvPr/>
        </p:nvSpPr>
        <p:spPr>
          <a:xfrm rot="0">
            <a:off x="762000" y="6665881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TextBox 16" id="16"/>
          <p:cNvSpPr txBox="true"/>
          <p:nvPr/>
        </p:nvSpPr>
        <p:spPr>
          <a:xfrm rot="0">
            <a:off x="336578" y="6832121"/>
            <a:ext cx="7058210" cy="32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HOE KOOP JE DE JEANS?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99040" y="7160104"/>
            <a:ext cx="5621919" cy="7022503"/>
            <a:chOff x="0" y="0"/>
            <a:chExt cx="7495893" cy="9363338"/>
          </a:xfrm>
        </p:grpSpPr>
        <p:sp>
          <p:nvSpPr>
            <p:cNvPr name="TextBox 18" id="18"/>
            <p:cNvSpPr txBox="true"/>
            <p:nvPr/>
          </p:nvSpPr>
          <p:spPr>
            <a:xfrm rot="-2700000">
              <a:off x="993198" y="6665775"/>
              <a:ext cx="960066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winkel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-2700000">
              <a:off x="1035301" y="7333695"/>
              <a:ext cx="2849228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online, via de tablet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-2700000">
              <a:off x="2196461" y="7538085"/>
              <a:ext cx="3427332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online, via de computer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-2700000">
              <a:off x="3542663" y="7665830"/>
              <a:ext cx="3788647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online, via de smartphone</a:t>
              </a:r>
            </a:p>
          </p:txBody>
        </p:sp>
        <p:grpSp>
          <p:nvGrpSpPr>
            <p:cNvPr name="Group 22" id="22"/>
            <p:cNvGrpSpPr>
              <a:grpSpLocks noChangeAspect="true"/>
            </p:cNvGrpSpPr>
            <p:nvPr/>
          </p:nvGrpSpPr>
          <p:grpSpPr>
            <a:xfrm rot="0">
              <a:off x="877480" y="181147"/>
              <a:ext cx="6618413" cy="6193974"/>
              <a:chOff x="0" y="0"/>
              <a:chExt cx="8142157" cy="7620000"/>
            </a:xfrm>
          </p:grpSpPr>
          <p:sp>
            <p:nvSpPr>
              <p:cNvPr name="Freeform 23" id="23"/>
              <p:cNvSpPr/>
              <p:nvPr/>
            </p:nvSpPr>
            <p:spPr>
              <a:xfrm>
                <a:off x="0" y="-6350"/>
                <a:ext cx="8142157" cy="7632700"/>
              </a:xfrm>
              <a:custGeom>
                <a:avLst/>
                <a:gdLst/>
                <a:ahLst/>
                <a:cxnLst/>
                <a:rect r="r" b="b" t="t" l="l"/>
                <a:pathLst>
                  <a:path h="7632700" w="8142157">
                    <a:moveTo>
                      <a:pt x="0" y="0"/>
                    </a:moveTo>
                    <a:lnTo>
                      <a:pt x="8142157" y="0"/>
                    </a:lnTo>
                    <a:lnTo>
                      <a:pt x="8142157" y="12700"/>
                    </a:lnTo>
                    <a:lnTo>
                      <a:pt x="0" y="12700"/>
                    </a:lnTo>
                    <a:close/>
                    <a:moveTo>
                      <a:pt x="0" y="1905000"/>
                    </a:moveTo>
                    <a:lnTo>
                      <a:pt x="8142157" y="1905000"/>
                    </a:lnTo>
                    <a:lnTo>
                      <a:pt x="8142157" y="1917700"/>
                    </a:lnTo>
                    <a:lnTo>
                      <a:pt x="0" y="1917700"/>
                    </a:lnTo>
                    <a:close/>
                    <a:moveTo>
                      <a:pt x="0" y="3810000"/>
                    </a:moveTo>
                    <a:lnTo>
                      <a:pt x="8142157" y="3810000"/>
                    </a:lnTo>
                    <a:lnTo>
                      <a:pt x="8142157" y="3822700"/>
                    </a:lnTo>
                    <a:lnTo>
                      <a:pt x="0" y="3822700"/>
                    </a:lnTo>
                    <a:close/>
                    <a:moveTo>
                      <a:pt x="0" y="5715000"/>
                    </a:moveTo>
                    <a:lnTo>
                      <a:pt x="8142157" y="5715000"/>
                    </a:lnTo>
                    <a:lnTo>
                      <a:pt x="8142157" y="5727700"/>
                    </a:lnTo>
                    <a:lnTo>
                      <a:pt x="0" y="5727700"/>
                    </a:lnTo>
                    <a:close/>
                    <a:moveTo>
                      <a:pt x="0" y="7620000"/>
                    </a:moveTo>
                    <a:lnTo>
                      <a:pt x="8142157" y="7620000"/>
                    </a:lnTo>
                    <a:lnTo>
                      <a:pt x="8142157" y="7632700"/>
                    </a:lnTo>
                    <a:lnTo>
                      <a:pt x="0" y="7632700"/>
                    </a:lnTo>
                    <a:close/>
                  </a:path>
                </a:pathLst>
              </a:custGeom>
              <a:solidFill>
                <a:srgbClr val="222222">
                  <a:alpha val="24705"/>
                </a:srgbClr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0" y="-57150"/>
              <a:ext cx="877480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800%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491343"/>
              <a:ext cx="877480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600% 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3039837"/>
              <a:ext cx="877480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400%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4588330"/>
              <a:ext cx="877480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200% 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350992" y="6136824"/>
              <a:ext cx="526488" cy="419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 b="true">
                  <a:solidFill>
                    <a:srgbClr val="F8F5E8"/>
                  </a:solidFill>
                  <a:latin typeface="Arimo"/>
                </a:rPr>
                <a:t>0% </a:t>
              </a:r>
            </a:p>
          </p:txBody>
        </p:sp>
        <p:grpSp>
          <p:nvGrpSpPr>
            <p:cNvPr name="Group 29" id="29"/>
            <p:cNvGrpSpPr>
              <a:grpSpLocks noChangeAspect="true"/>
            </p:cNvGrpSpPr>
            <p:nvPr/>
          </p:nvGrpSpPr>
          <p:grpSpPr>
            <a:xfrm rot="0">
              <a:off x="877480" y="181147"/>
              <a:ext cx="6618413" cy="6193974"/>
              <a:chOff x="0" y="0"/>
              <a:chExt cx="8142157" cy="7620000"/>
            </a:xfrm>
          </p:grpSpPr>
          <p:sp>
            <p:nvSpPr>
              <p:cNvPr name="Freeform 30" id="30"/>
              <p:cNvSpPr/>
              <p:nvPr/>
            </p:nvSpPr>
            <p:spPr>
              <a:xfrm>
                <a:off x="954270" y="327308"/>
                <a:ext cx="2126428" cy="6957938"/>
              </a:xfrm>
              <a:custGeom>
                <a:avLst/>
                <a:gdLst/>
                <a:ahLst/>
                <a:cxnLst/>
                <a:rect r="r" b="b" t="t" l="l"/>
                <a:pathLst>
                  <a:path h="6957938" w="2126428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4"/>
                      <a:pt x="63500" y="126434"/>
                    </a:cubicBezTo>
                    <a:cubicBezTo>
                      <a:pt x="98459" y="126434"/>
                      <a:pt x="126843" y="98176"/>
                      <a:pt x="127000" y="63217"/>
                    </a:cubicBezTo>
                    <a:close/>
                    <a:moveTo>
                      <a:pt x="90889" y="55071"/>
                    </a:moveTo>
                    <a:lnTo>
                      <a:pt x="36110" y="71363"/>
                    </a:lnTo>
                    <a:lnTo>
                      <a:pt x="2071650" y="6957938"/>
                    </a:lnTo>
                    <a:lnTo>
                      <a:pt x="2126428" y="6941646"/>
                    </a:lnTo>
                    <a:close/>
                  </a:path>
                </a:pathLst>
              </a:custGeom>
              <a:solidFill>
                <a:srgbClr val="37E5D4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>
                <a:off x="2989809" y="6668584"/>
                <a:ext cx="2106837" cy="671732"/>
              </a:xfrm>
              <a:custGeom>
                <a:avLst/>
                <a:gdLst/>
                <a:ahLst/>
                <a:cxnLst/>
                <a:rect r="r" b="b" t="t" l="l"/>
                <a:pathLst>
                  <a:path h="671732" w="2106837">
                    <a:moveTo>
                      <a:pt x="127000" y="608516"/>
                    </a:moveTo>
                    <a:cubicBezTo>
                      <a:pt x="126843" y="573557"/>
                      <a:pt x="98459" y="545300"/>
                      <a:pt x="63500" y="545300"/>
                    </a:cubicBezTo>
                    <a:cubicBezTo>
                      <a:pt x="28540" y="545300"/>
                      <a:pt x="156" y="573557"/>
                      <a:pt x="0" y="608516"/>
                    </a:cubicBezTo>
                    <a:cubicBezTo>
                      <a:pt x="156" y="643475"/>
                      <a:pt x="28540" y="671732"/>
                      <a:pt x="63500" y="671732"/>
                    </a:cubicBezTo>
                    <a:cubicBezTo>
                      <a:pt x="98459" y="671732"/>
                      <a:pt x="126843" y="643475"/>
                      <a:pt x="127000" y="608516"/>
                    </a:cubicBezTo>
                    <a:close/>
                    <a:moveTo>
                      <a:pt x="55702" y="581025"/>
                    </a:moveTo>
                    <a:lnTo>
                      <a:pt x="71298" y="636007"/>
                    </a:lnTo>
                    <a:lnTo>
                      <a:pt x="2106837" y="54982"/>
                    </a:lnTo>
                    <a:lnTo>
                      <a:pt x="2091241" y="0"/>
                    </a:lnTo>
                    <a:close/>
                  </a:path>
                </a:pathLst>
              </a:custGeom>
              <a:solidFill>
                <a:srgbClr val="37E5D4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>
                <a:off x="5025348" y="6528084"/>
                <a:ext cx="2162539" cy="231208"/>
              </a:xfrm>
              <a:custGeom>
                <a:avLst/>
                <a:gdLst/>
                <a:ahLst/>
                <a:cxnLst/>
                <a:rect r="r" b="b" t="t" l="l"/>
                <a:pathLst>
                  <a:path h="231208" w="2162539">
                    <a:moveTo>
                      <a:pt x="127000" y="167991"/>
                    </a:moveTo>
                    <a:cubicBezTo>
                      <a:pt x="126844" y="133032"/>
                      <a:pt x="98459" y="104775"/>
                      <a:pt x="63500" y="104775"/>
                    </a:cubicBezTo>
                    <a:cubicBezTo>
                      <a:pt x="28540" y="104775"/>
                      <a:pt x="156" y="133032"/>
                      <a:pt x="0" y="167991"/>
                    </a:cubicBezTo>
                    <a:cubicBezTo>
                      <a:pt x="156" y="202950"/>
                      <a:pt x="28540" y="231207"/>
                      <a:pt x="63500" y="231207"/>
                    </a:cubicBezTo>
                    <a:cubicBezTo>
                      <a:pt x="98459" y="231207"/>
                      <a:pt x="126844" y="202950"/>
                      <a:pt x="127000" y="167991"/>
                    </a:cubicBezTo>
                    <a:close/>
                    <a:moveTo>
                      <a:pt x="62040" y="139453"/>
                    </a:moveTo>
                    <a:lnTo>
                      <a:pt x="64960" y="196529"/>
                    </a:lnTo>
                    <a:lnTo>
                      <a:pt x="2100499" y="91754"/>
                    </a:lnTo>
                    <a:lnTo>
                      <a:pt x="2097579" y="34678"/>
                    </a:lnTo>
                    <a:close/>
                    <a:moveTo>
                      <a:pt x="2162539" y="63216"/>
                    </a:moveTo>
                    <a:cubicBezTo>
                      <a:pt x="2162382" y="28257"/>
                      <a:pt x="2133999" y="0"/>
                      <a:pt x="2099039" y="0"/>
                    </a:cubicBezTo>
                    <a:cubicBezTo>
                      <a:pt x="2064079" y="0"/>
                      <a:pt x="2035695" y="28257"/>
                      <a:pt x="2035539" y="63216"/>
                    </a:cubicBezTo>
                    <a:cubicBezTo>
                      <a:pt x="2035695" y="98175"/>
                      <a:pt x="2064079" y="126432"/>
                      <a:pt x="2099039" y="126432"/>
                    </a:cubicBezTo>
                    <a:cubicBezTo>
                      <a:pt x="2133999" y="126432"/>
                      <a:pt x="2162382" y="98175"/>
                      <a:pt x="2162539" y="63216"/>
                    </a:cubicBezTo>
                    <a:close/>
                  </a:path>
                </a:pathLst>
              </a:custGeom>
              <a:solidFill>
                <a:srgbClr val="37E5D4"/>
              </a:solidFill>
            </p:spPr>
          </p:sp>
        </p:grpSp>
      </p:grpSp>
      <p:sp>
        <p:nvSpPr>
          <p:cNvPr name="AutoShape 33" id="33"/>
          <p:cNvSpPr/>
          <p:nvPr/>
        </p:nvSpPr>
        <p:spPr>
          <a:xfrm rot="0">
            <a:off x="765295" y="14419231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TextBox 34" id="34"/>
          <p:cNvSpPr txBox="true"/>
          <p:nvPr/>
        </p:nvSpPr>
        <p:spPr>
          <a:xfrm rot="0">
            <a:off x="437705" y="14642621"/>
            <a:ext cx="7058210" cy="65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HOE ZIEN DE JONGEREN HET BEDRIJF    G-STAR RAW ?</a:t>
            </a:r>
          </a:p>
        </p:txBody>
      </p:sp>
      <p:pic>
        <p:nvPicPr>
          <p:cNvPr name="Picture 35" id="3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37705" y="15507666"/>
            <a:ext cx="2197271" cy="2021489"/>
          </a:xfrm>
          <a:prstGeom prst="rect">
            <a:avLst/>
          </a:prstGeom>
        </p:spPr>
      </p:pic>
      <p:grpSp>
        <p:nvGrpSpPr>
          <p:cNvPr name="Group 36" id="36"/>
          <p:cNvGrpSpPr/>
          <p:nvPr/>
        </p:nvGrpSpPr>
        <p:grpSpPr>
          <a:xfrm rot="0">
            <a:off x="3093165" y="15723562"/>
            <a:ext cx="5610978" cy="3326438"/>
            <a:chOff x="0" y="0"/>
            <a:chExt cx="7481305" cy="4435251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1780474"/>
              <a:ext cx="5974147" cy="2165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35"/>
                </a:lnSpc>
              </a:pP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-85725"/>
              <a:ext cx="5974147" cy="948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true" sz="4200" spc="840">
                  <a:solidFill>
                    <a:srgbClr val="00B5B4"/>
                  </a:solidFill>
                  <a:latin typeface="Aleo"/>
                </a:rPr>
                <a:t>TRENDY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0" y="1006790"/>
              <a:ext cx="5974147" cy="3953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2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2634975" y="16266804"/>
            <a:ext cx="5681437" cy="1788200"/>
            <a:chOff x="0" y="0"/>
            <a:chExt cx="7575250" cy="2384266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513128"/>
              <a:ext cx="7886066" cy="1451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73"/>
                </a:lnSpc>
              </a:pPr>
              <a:r>
                <a:rPr lang="en-US" sz="7688">
                  <a:solidFill>
                    <a:srgbClr val="F8F5E8"/>
                  </a:solidFill>
                  <a:latin typeface="League Gothic"/>
                </a:rPr>
                <a:t>DUURZAAM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1917205"/>
              <a:ext cx="7886066" cy="438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37"/>
                </a:lnSpc>
              </a:pP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235211" y="-38100"/>
              <a:ext cx="3506624" cy="4641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 i="false" spc="157">
                  <a:solidFill>
                    <a:srgbClr val="5271FF"/>
                  </a:solidFill>
                  <a:latin typeface="Montserrat Light"/>
                </a:rPr>
                <a:t>STOER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4144230" y="-28575"/>
              <a:ext cx="3506624" cy="3126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957"/>
                </a:lnSpc>
              </a:pPr>
            </a:p>
          </p:txBody>
        </p:sp>
      </p:grpSp>
      <p:sp>
        <p:nvSpPr>
          <p:cNvPr name="AutoShape 45" id="45"/>
          <p:cNvSpPr/>
          <p:nvPr/>
        </p:nvSpPr>
        <p:spPr>
          <a:xfrm rot="0">
            <a:off x="762000" y="18240375"/>
            <a:ext cx="6200775" cy="47625"/>
          </a:xfrm>
          <a:prstGeom prst="rect">
            <a:avLst/>
          </a:prstGeom>
          <a:solidFill>
            <a:srgbClr val="00B5B4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09612" y="762000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03673" y="985389"/>
            <a:ext cx="7058210" cy="32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WAAR KEN JE G-STAR VAN?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0956" y="1608353"/>
            <a:ext cx="2197271" cy="202148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2960260" y="2066330"/>
            <a:ext cx="5610978" cy="3326438"/>
            <a:chOff x="0" y="0"/>
            <a:chExt cx="7481305" cy="443525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780474"/>
              <a:ext cx="5974147" cy="2165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35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5974147" cy="9487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b="true" sz="4200" spc="840">
                  <a:solidFill>
                    <a:srgbClr val="00B5B4"/>
                  </a:solidFill>
                  <a:latin typeface="Aleo"/>
                </a:rPr>
                <a:t>SNELWEG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006790"/>
              <a:ext cx="5974147" cy="3953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2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298226" y="2619098"/>
            <a:ext cx="5447131" cy="1714453"/>
            <a:chOff x="0" y="0"/>
            <a:chExt cx="7262842" cy="228593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486763"/>
              <a:ext cx="7560840" cy="13970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40"/>
                </a:lnSpc>
              </a:pPr>
              <a:r>
                <a:rPr lang="en-US" sz="7371">
                  <a:solidFill>
                    <a:srgbClr val="F8F5E8"/>
                  </a:solidFill>
                  <a:latin typeface="League Gothic"/>
                </a:rPr>
                <a:t>MAX VERSTAPPEN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845700"/>
              <a:ext cx="7560840" cy="412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0"/>
                </a:lnSpc>
              </a:pP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25511" y="-28575"/>
              <a:ext cx="3362009" cy="348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i="false" spc="120">
                  <a:solidFill>
                    <a:srgbClr val="5271FF"/>
                  </a:solidFill>
                  <a:latin typeface="Montserrat Light"/>
                </a:rPr>
                <a:t>PHARREL WILLIAMS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973319" y="-28575"/>
              <a:ext cx="3362009" cy="300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76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041118" y="1720682"/>
            <a:ext cx="4816882" cy="2660493"/>
            <a:chOff x="0" y="0"/>
            <a:chExt cx="6422509" cy="354732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270695"/>
              <a:ext cx="5128653" cy="18566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074"/>
                </a:lnSpc>
              </a:pP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38100"/>
              <a:ext cx="5128653" cy="5187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b="true" sz="2400" spc="480">
                  <a:solidFill>
                    <a:srgbClr val="D9D9D9"/>
                  </a:solidFill>
                  <a:latin typeface="Peace Sans"/>
                </a:rPr>
                <a:t>OUTLET OSDORP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587813"/>
              <a:ext cx="5128653" cy="355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48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 rot="0">
            <a:off x="709612" y="4381176"/>
            <a:ext cx="6200775" cy="47625"/>
          </a:xfrm>
          <a:prstGeom prst="rect">
            <a:avLst/>
          </a:prstGeom>
          <a:solidFill>
            <a:srgbClr val="00B5B4"/>
          </a:solidFill>
        </p:spPr>
      </p:sp>
      <p:sp>
        <p:nvSpPr>
          <p:cNvPr name="TextBox 19" id="19"/>
          <p:cNvSpPr txBox="true"/>
          <p:nvPr/>
        </p:nvSpPr>
        <p:spPr>
          <a:xfrm rot="0">
            <a:off x="280895" y="4657401"/>
            <a:ext cx="7058210" cy="327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b="true" sz="2122" spc="186">
                <a:solidFill>
                  <a:srgbClr val="F8F5E8"/>
                </a:solidFill>
                <a:latin typeface="Sifonn"/>
              </a:rPr>
              <a:t>OPMERKINGEN OVER G-STAR!</a:t>
            </a:r>
          </a:p>
        </p:txBody>
      </p:sp>
      <p:sp>
        <p:nvSpPr>
          <p:cNvPr name="AutoShape 20" id="20"/>
          <p:cNvSpPr/>
          <p:nvPr/>
        </p:nvSpPr>
        <p:spPr>
          <a:xfrm rot="0">
            <a:off x="866422" y="10067601"/>
            <a:ext cx="6200775" cy="47625"/>
          </a:xfrm>
          <a:prstGeom prst="rect">
            <a:avLst/>
          </a:prstGeom>
          <a:solidFill>
            <a:srgbClr val="00B5B4"/>
          </a:solidFill>
        </p:spPr>
      </p:sp>
      <p:grpSp>
        <p:nvGrpSpPr>
          <p:cNvPr name="Group 21" id="21"/>
          <p:cNvGrpSpPr/>
          <p:nvPr/>
        </p:nvGrpSpPr>
        <p:grpSpPr>
          <a:xfrm rot="0">
            <a:off x="2845316" y="8056304"/>
            <a:ext cx="5610978" cy="3227705"/>
            <a:chOff x="0" y="0"/>
            <a:chExt cx="7481305" cy="430360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0" y="1648830"/>
              <a:ext cx="5974147" cy="21655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735"/>
                </a:lnSpc>
              </a:pP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-76200"/>
              <a:ext cx="5974147" cy="8076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b="true" sz="3600" spc="719">
                  <a:solidFill>
                    <a:srgbClr val="00B5B4"/>
                  </a:solidFill>
                  <a:latin typeface="Aleo"/>
                </a:rPr>
                <a:t>FANTASTISCH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875146"/>
              <a:ext cx="5974147" cy="3953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02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19568" y="5392769"/>
            <a:ext cx="5447131" cy="2412367"/>
            <a:chOff x="0" y="0"/>
            <a:chExt cx="7262842" cy="3216489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0" y="486763"/>
              <a:ext cx="7560840" cy="2702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40"/>
                </a:lnSpc>
              </a:pPr>
            </a:p>
            <a:p>
              <a:pPr algn="ctr">
                <a:lnSpc>
                  <a:spcPts val="7740"/>
                </a:lnSpc>
              </a:pPr>
              <a:r>
                <a:rPr lang="en-US" sz="7371">
                  <a:solidFill>
                    <a:srgbClr val="F8F5E8"/>
                  </a:solidFill>
                  <a:latin typeface="League Gothic"/>
                </a:rPr>
                <a:t>GASTVRIJHEID 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845700"/>
              <a:ext cx="7560840" cy="4125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0"/>
                </a:lnSpc>
              </a:pP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225511" y="-28575"/>
              <a:ext cx="3362009" cy="7233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 i="false" spc="119">
                  <a:solidFill>
                    <a:srgbClr val="5271FF"/>
                  </a:solidFill>
                  <a:latin typeface="Montserrat Light"/>
                </a:rPr>
                <a:t>HEEFT MEER MEDIA POPULARITEIT NODIG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3973319" y="-28575"/>
              <a:ext cx="3362009" cy="300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76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2713455" y="5865545"/>
            <a:ext cx="5524478" cy="3422601"/>
            <a:chOff x="0" y="0"/>
            <a:chExt cx="7365971" cy="4563468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1952995"/>
              <a:ext cx="5882048" cy="2128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54"/>
                </a:lnSpc>
              </a:pP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-38100"/>
              <a:ext cx="5882048" cy="1084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71"/>
                </a:lnSpc>
              </a:pPr>
              <a:r>
                <a:rPr lang="en-US" b="true" sz="2408" spc="481">
                  <a:solidFill>
                    <a:srgbClr val="D9D9D9"/>
                  </a:solidFill>
                  <a:latin typeface="Peace Sans"/>
                </a:rPr>
                <a:t>ERG OVERZICHTELIJK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1187127"/>
              <a:ext cx="5882048" cy="390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b="false" sz="1699" i="false" spc="339">
                  <a:solidFill>
                    <a:srgbClr val="000000"/>
                  </a:solidFill>
                  <a:latin typeface="Aleo"/>
                </a:rPr>
                <a:t> 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330926" y="8880308"/>
            <a:ext cx="5524478" cy="2955677"/>
            <a:chOff x="0" y="0"/>
            <a:chExt cx="7365971" cy="3940902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1330429"/>
              <a:ext cx="5882048" cy="2128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54"/>
                </a:lnSpc>
              </a:pPr>
            </a:p>
          </p:txBody>
        </p:sp>
        <p:sp>
          <p:nvSpPr>
            <p:cNvPr name="TextBox 36" id="36"/>
            <p:cNvSpPr txBox="true"/>
            <p:nvPr/>
          </p:nvSpPr>
          <p:spPr>
            <a:xfrm rot="0">
              <a:off x="0" y="-38100"/>
              <a:ext cx="5882048" cy="4618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b="true" sz="2100" spc="420">
                  <a:solidFill>
                    <a:srgbClr val="D9D9D9"/>
                  </a:solidFill>
                  <a:latin typeface="Peace Sans"/>
                </a:rPr>
                <a:t>EEN BEETJE TE DUUR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564561"/>
              <a:ext cx="5882048" cy="3900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b="false" sz="1699" i="false" spc="339">
                  <a:solidFill>
                    <a:srgbClr val="000000"/>
                  </a:solidFill>
                  <a:latin typeface="Aleo"/>
                </a:rPr>
                <a:t> </a:t>
              </a:r>
            </a:p>
          </p:txBody>
        </p:sp>
      </p:grpSp>
      <p:pic>
        <p:nvPicPr>
          <p:cNvPr name="Picture 38" id="3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99506" y="10668000"/>
            <a:ext cx="6468299" cy="80727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5485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7612434">
            <a:off x="4280686" y="322614"/>
            <a:ext cx="3773283" cy="155327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234363" y="838200"/>
            <a:ext cx="6526955" cy="645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2"/>
              </a:lnSpc>
            </a:pPr>
            <a:r>
              <a:rPr lang="en-US" b="true" sz="4800" spc="432">
                <a:solidFill>
                  <a:srgbClr val="F8F5E8"/>
                </a:solidFill>
                <a:latin typeface="Sifonn"/>
              </a:rPr>
              <a:t>DE CONCLUSIE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1038225" y="2935652"/>
            <a:ext cx="2407047" cy="696817"/>
            <a:chOff x="0" y="0"/>
            <a:chExt cx="6400656" cy="185293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400657" cy="1854200"/>
            </a:xfrm>
            <a:custGeom>
              <a:avLst/>
              <a:gdLst/>
              <a:ahLst/>
              <a:cxnLst/>
              <a:rect r="r" b="b" t="t" l="l"/>
              <a:pathLst>
                <a:path h="1854200" w="6400657">
                  <a:moveTo>
                    <a:pt x="6300327" y="739140"/>
                  </a:moveTo>
                  <a:lnTo>
                    <a:pt x="5379577" y="49530"/>
                  </a:lnTo>
                  <a:cubicBezTo>
                    <a:pt x="5335127" y="16510"/>
                    <a:pt x="5286866" y="0"/>
                    <a:pt x="5237337" y="0"/>
                  </a:cubicBezTo>
                  <a:cubicBezTo>
                    <a:pt x="5131927" y="0"/>
                    <a:pt x="5054457" y="81280"/>
                    <a:pt x="5054457" y="194310"/>
                  </a:cubicBezTo>
                  <a:lnTo>
                    <a:pt x="5054457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54457" y="1248410"/>
                  </a:lnTo>
                  <a:lnTo>
                    <a:pt x="5054457" y="1659890"/>
                  </a:lnTo>
                  <a:cubicBezTo>
                    <a:pt x="5054457" y="1772920"/>
                    <a:pt x="5131926" y="1854200"/>
                    <a:pt x="5237337" y="1854200"/>
                  </a:cubicBezTo>
                  <a:cubicBezTo>
                    <a:pt x="5286866" y="1854200"/>
                    <a:pt x="5335126" y="1836420"/>
                    <a:pt x="5379576" y="1803400"/>
                  </a:cubicBezTo>
                  <a:lnTo>
                    <a:pt x="6300326" y="1115060"/>
                  </a:lnTo>
                  <a:cubicBezTo>
                    <a:pt x="6363826" y="1066800"/>
                    <a:pt x="6400657" y="998220"/>
                    <a:pt x="6400657" y="927100"/>
                  </a:cubicBezTo>
                  <a:cubicBezTo>
                    <a:pt x="6400657" y="854710"/>
                    <a:pt x="6363826" y="787400"/>
                    <a:pt x="6300326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038225" y="4187443"/>
            <a:ext cx="2407047" cy="696817"/>
            <a:chOff x="0" y="0"/>
            <a:chExt cx="6400656" cy="185293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400657" cy="1854200"/>
            </a:xfrm>
            <a:custGeom>
              <a:avLst/>
              <a:gdLst/>
              <a:ahLst/>
              <a:cxnLst/>
              <a:rect r="r" b="b" t="t" l="l"/>
              <a:pathLst>
                <a:path h="1854200" w="6400657">
                  <a:moveTo>
                    <a:pt x="6300327" y="739140"/>
                  </a:moveTo>
                  <a:lnTo>
                    <a:pt x="5379577" y="49530"/>
                  </a:lnTo>
                  <a:cubicBezTo>
                    <a:pt x="5335127" y="16510"/>
                    <a:pt x="5286866" y="0"/>
                    <a:pt x="5237337" y="0"/>
                  </a:cubicBezTo>
                  <a:cubicBezTo>
                    <a:pt x="5131927" y="0"/>
                    <a:pt x="5054457" y="81280"/>
                    <a:pt x="5054457" y="194310"/>
                  </a:cubicBezTo>
                  <a:lnTo>
                    <a:pt x="5054457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54457" y="1248410"/>
                  </a:lnTo>
                  <a:lnTo>
                    <a:pt x="5054457" y="1659890"/>
                  </a:lnTo>
                  <a:cubicBezTo>
                    <a:pt x="5054457" y="1772920"/>
                    <a:pt x="5131926" y="1854200"/>
                    <a:pt x="5237337" y="1854200"/>
                  </a:cubicBezTo>
                  <a:cubicBezTo>
                    <a:pt x="5286866" y="1854200"/>
                    <a:pt x="5335126" y="1836420"/>
                    <a:pt x="5379576" y="1803400"/>
                  </a:cubicBezTo>
                  <a:lnTo>
                    <a:pt x="6300326" y="1115060"/>
                  </a:lnTo>
                  <a:cubicBezTo>
                    <a:pt x="6363826" y="1066800"/>
                    <a:pt x="6400657" y="998220"/>
                    <a:pt x="6400657" y="927100"/>
                  </a:cubicBezTo>
                  <a:cubicBezTo>
                    <a:pt x="6400657" y="854710"/>
                    <a:pt x="6363826" y="787400"/>
                    <a:pt x="6300326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862485" y="2907077"/>
            <a:ext cx="7058210" cy="765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b="true" sz="2400" spc="211">
                <a:solidFill>
                  <a:srgbClr val="F8F5E8"/>
                </a:solidFill>
                <a:latin typeface="Sifonn"/>
              </a:rPr>
              <a:t>DUURZAAM BEELD = KLIMAAT VERANDERING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89655" y="4158868"/>
            <a:ext cx="6448610" cy="765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b="true" sz="2400" spc="211">
                <a:solidFill>
                  <a:srgbClr val="F8F5E8"/>
                </a:solidFill>
                <a:latin typeface="Sifonn"/>
              </a:rPr>
              <a:t>MEER SOCIAL MEDIA GEBRUIK TOEPASSEN 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1184" t="7057" r="0" b="10905"/>
          <a:stretch>
            <a:fillRect/>
          </a:stretch>
        </p:blipFill>
        <p:spPr>
          <a:xfrm flipH="false" flipV="false" rot="0">
            <a:off x="3728656" y="5799750"/>
            <a:ext cx="3891344" cy="574331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3339" r="0" b="7187"/>
          <a:stretch>
            <a:fillRect/>
          </a:stretch>
        </p:blipFill>
        <p:spPr>
          <a:xfrm flipH="false" flipV="false" rot="0">
            <a:off x="0" y="5804399"/>
            <a:ext cx="3607807" cy="5738669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-603143" y="13361335"/>
            <a:ext cx="2407047" cy="696817"/>
            <a:chOff x="0" y="0"/>
            <a:chExt cx="6400656" cy="185293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400657" cy="1854200"/>
            </a:xfrm>
            <a:custGeom>
              <a:avLst/>
              <a:gdLst/>
              <a:ahLst/>
              <a:cxnLst/>
              <a:rect r="r" b="b" t="t" l="l"/>
              <a:pathLst>
                <a:path h="1854200" w="6400657">
                  <a:moveTo>
                    <a:pt x="6300327" y="739140"/>
                  </a:moveTo>
                  <a:lnTo>
                    <a:pt x="5379577" y="49530"/>
                  </a:lnTo>
                  <a:cubicBezTo>
                    <a:pt x="5335127" y="16510"/>
                    <a:pt x="5286866" y="0"/>
                    <a:pt x="5237337" y="0"/>
                  </a:cubicBezTo>
                  <a:cubicBezTo>
                    <a:pt x="5131927" y="0"/>
                    <a:pt x="5054457" y="81280"/>
                    <a:pt x="5054457" y="194310"/>
                  </a:cubicBezTo>
                  <a:lnTo>
                    <a:pt x="5054457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54457" y="1248410"/>
                  </a:lnTo>
                  <a:lnTo>
                    <a:pt x="5054457" y="1659890"/>
                  </a:lnTo>
                  <a:cubicBezTo>
                    <a:pt x="5054457" y="1772920"/>
                    <a:pt x="5131926" y="1854200"/>
                    <a:pt x="5237337" y="1854200"/>
                  </a:cubicBezTo>
                  <a:cubicBezTo>
                    <a:pt x="5286866" y="1854200"/>
                    <a:pt x="5335126" y="1836420"/>
                    <a:pt x="5379576" y="1803400"/>
                  </a:cubicBezTo>
                  <a:lnTo>
                    <a:pt x="6300326" y="1115060"/>
                  </a:lnTo>
                  <a:cubicBezTo>
                    <a:pt x="6363826" y="1066800"/>
                    <a:pt x="6400657" y="998220"/>
                    <a:pt x="6400657" y="927100"/>
                  </a:cubicBezTo>
                  <a:cubicBezTo>
                    <a:pt x="6400657" y="854710"/>
                    <a:pt x="6363826" y="787400"/>
                    <a:pt x="6300326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821589" y="13374536"/>
            <a:ext cx="5172260" cy="765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b="true" sz="2400" spc="211">
                <a:solidFill>
                  <a:srgbClr val="F8F5E8"/>
                </a:solidFill>
                <a:latin typeface="Sifonn"/>
              </a:rPr>
              <a:t>WINKELEN IN WINKELS POPULAIR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-585457" y="12189314"/>
            <a:ext cx="2407047" cy="696817"/>
            <a:chOff x="0" y="0"/>
            <a:chExt cx="6400656" cy="1852930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400657" cy="1854200"/>
            </a:xfrm>
            <a:custGeom>
              <a:avLst/>
              <a:gdLst/>
              <a:ahLst/>
              <a:cxnLst/>
              <a:rect r="r" b="b" t="t" l="l"/>
              <a:pathLst>
                <a:path h="1854200" w="6400657">
                  <a:moveTo>
                    <a:pt x="6300327" y="739140"/>
                  </a:moveTo>
                  <a:lnTo>
                    <a:pt x="5379577" y="49530"/>
                  </a:lnTo>
                  <a:cubicBezTo>
                    <a:pt x="5335127" y="16510"/>
                    <a:pt x="5286866" y="0"/>
                    <a:pt x="5237337" y="0"/>
                  </a:cubicBezTo>
                  <a:cubicBezTo>
                    <a:pt x="5131927" y="0"/>
                    <a:pt x="5054457" y="81280"/>
                    <a:pt x="5054457" y="194310"/>
                  </a:cubicBezTo>
                  <a:lnTo>
                    <a:pt x="5054457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5054457" y="1248410"/>
                  </a:lnTo>
                  <a:lnTo>
                    <a:pt x="5054457" y="1659890"/>
                  </a:lnTo>
                  <a:cubicBezTo>
                    <a:pt x="5054457" y="1772920"/>
                    <a:pt x="5131926" y="1854200"/>
                    <a:pt x="5237337" y="1854200"/>
                  </a:cubicBezTo>
                  <a:cubicBezTo>
                    <a:pt x="5286866" y="1854200"/>
                    <a:pt x="5335126" y="1836420"/>
                    <a:pt x="5379576" y="1803400"/>
                  </a:cubicBezTo>
                  <a:lnTo>
                    <a:pt x="6300326" y="1115060"/>
                  </a:lnTo>
                  <a:cubicBezTo>
                    <a:pt x="6363826" y="1066800"/>
                    <a:pt x="6400657" y="998220"/>
                    <a:pt x="6400657" y="927100"/>
                  </a:cubicBezTo>
                  <a:cubicBezTo>
                    <a:pt x="6400657" y="854710"/>
                    <a:pt x="6363826" y="787400"/>
                    <a:pt x="6300326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660847" y="12411397"/>
            <a:ext cx="5172260" cy="393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28"/>
              </a:lnSpc>
            </a:pPr>
            <a:r>
              <a:rPr lang="en-US" b="true" sz="2400" spc="211">
                <a:solidFill>
                  <a:srgbClr val="F8F5E8"/>
                </a:solidFill>
                <a:latin typeface="Sifonn"/>
              </a:rPr>
              <a:t>"TEENAGER" LIJN </a:t>
            </a:r>
          </a:p>
        </p:txBody>
      </p:sp>
      <p:sp>
        <p:nvSpPr>
          <p:cNvPr name="AutoShape 18" id="18"/>
          <p:cNvSpPr/>
          <p:nvPr/>
        </p:nvSpPr>
        <p:spPr>
          <a:xfrm rot="0">
            <a:off x="-234363" y="1847526"/>
            <a:ext cx="6200775" cy="47625"/>
          </a:xfrm>
          <a:prstGeom prst="rect">
            <a:avLst/>
          </a:prstGeom>
          <a:solidFill>
            <a:srgbClr val="00B5B4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DADT84pCItQ</dc:identifier>
  <dcterms:modified xsi:type="dcterms:W3CDTF">2011-08-01T06:04:30Z</dcterms:modified>
  <cp:revision>1</cp:revision>
  <dc:title>gstar</dc:title>
</cp:coreProperties>
</file>